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media/image15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4630400" cy="8229600"/>
  <p:notesSz cx="8229600" cy="14630400"/>
  <p:embeddedFontLst>
    <p:embeddedFont>
      <p:font typeface="Lato" panose="020F0802020204030203" pitchFamily="34" charset="0"/>
      <p:regular r:id="rId19"/>
    </p:embeddedFont>
    <p:embeddedFont>
      <p:font typeface="Lato" panose="020F0802020204030203" pitchFamily="34" charset="-122"/>
      <p:regular r:id="rId20"/>
    </p:embeddedFont>
    <p:embeddedFont>
      <p:font typeface="Lato" panose="020F0802020204030203" pitchFamily="34" charset="-120"/>
      <p:regular r:id="rId21"/>
    </p:embeddedFont>
    <p:embeddedFont>
      <p:font typeface="Arial Rounded MT Bold" panose="020F0704030504030204" charset="0"/>
      <p:regular r:id="rId2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DFD2"/>
    <a:srgbClr val="EFEC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webp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7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5.web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Борьба за власть после смерти Сталина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5 марта 1953 года Иосиф Сталин умер. Его смерть создала политическую неопределённость. Высшее партийное руководство СССР столкнулось с вопросом: кто будет управлять страной?</a:t>
            </a:r>
            <a:endParaRPr lang="en-US" sz="1750" dirty="0"/>
          </a:p>
        </p:txBody>
      </p:sp>
      <p:sp>
        <p:nvSpPr>
          <p:cNvPr id="5" name="Rectangles 4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299354" y="273897"/>
            <a:ext cx="76538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Разгром </a:t>
            </a:r>
            <a:endParaRPr lang="en-US" sz="4000" b="1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r>
              <a:rPr lang="ru-RU" sz="4000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«Антипартийной Группы»</a:t>
            </a:r>
            <a:endParaRPr lang="ru-RU" sz="4000" b="1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sz="4000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9" name="Shape 2"/>
          <p:cNvSpPr/>
          <p:nvPr/>
        </p:nvSpPr>
        <p:spPr>
          <a:xfrm>
            <a:off x="702834" y="3289004"/>
            <a:ext cx="7360356" cy="2138903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30" name="TextBox 29"/>
          <p:cNvSpPr txBox="1"/>
          <p:nvPr/>
        </p:nvSpPr>
        <p:spPr>
          <a:xfrm>
            <a:off x="782660" y="3289004"/>
            <a:ext cx="71404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300"/>
              </a:spcBef>
            </a:pP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Гениальный контрход Хрущёва: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«ЦК выше Президиума!»: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Настоял на созыве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экстренного Пленума ЦК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(более 300 членов и кандидатов).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Мобилизация партаппарата: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Региональные секретари (его ставленники!) срочно прибыли в Москву.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Аргумент: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Обвинил оппонентов в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«фракционности»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(смертный грех в КПСС!).</a:t>
            </a:r>
            <a:br>
              <a:rPr lang="ru-RU" dirty="0"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pic>
        <p:nvPicPr>
          <p:cNvPr id="32" name="Рисунок 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96528" y="0"/>
            <a:ext cx="5833872" cy="8229600"/>
          </a:xfrm>
          <a:prstGeom prst="rect">
            <a:avLst/>
          </a:prstGeom>
        </p:spPr>
      </p:pic>
      <p:sp>
        <p:nvSpPr>
          <p:cNvPr id="33" name="Shape 2"/>
          <p:cNvSpPr/>
          <p:nvPr/>
        </p:nvSpPr>
        <p:spPr>
          <a:xfrm>
            <a:off x="735022" y="1875437"/>
            <a:ext cx="7360356" cy="1200329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34" name="TextBox 33"/>
          <p:cNvSpPr txBox="1"/>
          <p:nvPr/>
        </p:nvSpPr>
        <p:spPr>
          <a:xfrm>
            <a:off x="893066" y="1875437"/>
            <a:ext cx="7282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Кто против?</a:t>
            </a:r>
            <a:br>
              <a:rPr lang="ru-RU" dirty="0"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Молотов, Маленков, Каганович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+ Шепилов («примкнувший»).</a:t>
            </a:r>
            <a:br>
              <a:rPr lang="ru-RU" dirty="0"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Мотив: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Против десталинизации, волюнтаризма и единоличной власти Хрущёва.</a:t>
            </a:r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35" name="Shape 2"/>
          <p:cNvSpPr/>
          <p:nvPr/>
        </p:nvSpPr>
        <p:spPr>
          <a:xfrm>
            <a:off x="702834" y="5641145"/>
            <a:ext cx="7360356" cy="1818132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36" name="TextBox 35"/>
          <p:cNvSpPr txBox="1"/>
          <p:nvPr/>
        </p:nvSpPr>
        <p:spPr>
          <a:xfrm>
            <a:off x="812803" y="5641190"/>
            <a:ext cx="71404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Итог (29 июня 1957 г.):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Пленум ЦК (верный Хрущёву) осудил «группу»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как «антипартийную».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 Молотов, Маленков, Каганович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сняты со всех постов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, выведены из ЦК.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Хрущёв – бесспорный лидер партии.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0"/>
          <p:cNvSpPr/>
          <p:nvPr/>
        </p:nvSpPr>
        <p:spPr>
          <a:xfrm>
            <a:off x="485423" y="1007634"/>
            <a:ext cx="6098258" cy="139218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ru-RU" sz="4400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Итоги прихода к власти </a:t>
            </a:r>
            <a:endParaRPr lang="ru-RU" sz="4400" b="1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pPr>
              <a:lnSpc>
                <a:spcPts val="5550"/>
              </a:lnSpc>
            </a:pPr>
            <a:r>
              <a:rPr lang="ru-RU" sz="4400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Хрущева:</a:t>
            </a:r>
            <a:endParaRPr lang="ru-RU" sz="4400" b="1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pPr marL="0" indent="0" algn="l">
              <a:lnSpc>
                <a:spcPts val="5550"/>
              </a:lnSpc>
              <a:buNone/>
            </a:pPr>
            <a:endParaRPr lang="en-US" sz="4400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4" name="Shape 2"/>
          <p:cNvSpPr/>
          <p:nvPr/>
        </p:nvSpPr>
        <p:spPr>
          <a:xfrm>
            <a:off x="395111" y="2765272"/>
            <a:ext cx="7140419" cy="2434704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  <p:txBody>
          <a:bodyPr/>
          <a:lstStyle/>
          <a:p>
            <a:endParaRPr lang="ru-RU" dirty="0"/>
          </a:p>
        </p:txBody>
      </p:sp>
      <p:pic>
        <p:nvPicPr>
          <p:cNvPr id="26" name="Рисунок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0"/>
            <a:ext cx="6583680" cy="82296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629453" y="3011396"/>
            <a:ext cx="66717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Придя к единоличному правлению, Хрущёв начал эпоху контрастов: с одной стороны - "Оттепель" и критика сталинизма, с другой - хаотичные реформы, подорвавшие экономику. Его авторитарный стиль привёл к заговору 1964 года. Ирония в том, что система аппаратных интриг, благодаря которой он пришёл к власти, в итоге его же и сместила.</a:t>
            </a:r>
            <a:br>
              <a:rPr lang="ru-RU" dirty="0"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76392" y="5439464"/>
            <a:ext cx="7059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1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Яркий пример того, как в советской системе даже абсолютная власть оказывалась хрупкой перед лицом недовольства партийной элиты. Хрущёв стал заложником тех же механизмов, которые вознесли его на вершину.</a:t>
            </a:r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Rectangles 15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587375" y="3700145"/>
            <a:ext cx="67348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ru-RU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charset="0"/>
                <a:cs typeface="Arial Rounded MT Bold" panose="020F0704030504030204" charset="0"/>
              </a:rPr>
              <a:t>Спасибо за внимание!</a:t>
            </a:r>
            <a:endParaRPr lang="ru-RU" altLang="en-US" sz="480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charset="0"/>
              <a:cs typeface="Arial Rounded MT Bold" panose="020F070403050403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9751"/>
            <a:ext cx="130428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Коллективное руководство как временный компромисс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90938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После смерти Сталина власть решили не концентрировать. Сформировали коллективное руководство. Цель — избежать нового «вождя» и сохранить баланс сил.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8987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Георгий Маленков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479852"/>
            <a:ext cx="284559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Председатель Совета Министров СССР.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00406" y="48987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Лаврентий Берия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4200406" y="5479852"/>
            <a:ext cx="284559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Министр внутренних дел, глава МГБ.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607022" y="48987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Вячеслав Молотов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07022" y="5479852"/>
            <a:ext cx="284559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Представитель старой гвардии.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013638" y="48987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Николай Булганин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1013638" y="5479852"/>
            <a:ext cx="284559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Представитель старой гвардии.</a:t>
            </a:r>
            <a:endParaRPr lang="en-US" sz="1750" dirty="0"/>
          </a:p>
        </p:txBody>
      </p:sp>
      <p:sp>
        <p:nvSpPr>
          <p:cNvPr id="12" name="Rectangles 11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7393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Усиление позиций Берии и реакция элит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05113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Берия пытался укрепить влияние, контролируя госбезопасность. Его быстрый рост власти вызвал опасения у других руководителей.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7860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60" y="3828574"/>
            <a:ext cx="340162" cy="4252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30906" y="3863935"/>
            <a:ext cx="2899410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Реабилитация жертв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530906" y="4708684"/>
            <a:ext cx="2899410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Предпринял шаги по реабилитации репрессированных.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4713803" y="37860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874" y="3828574"/>
            <a:ext cx="340162" cy="42529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450919" y="3863935"/>
            <a:ext cx="2899410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Реформы МВД и МГБ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5450919" y="4708684"/>
            <a:ext cx="289941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Объединил их под своим контролем.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793790" y="62510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6293525"/>
            <a:ext cx="340162" cy="4252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530906" y="6328886"/>
            <a:ext cx="299418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Либеральная линия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1530906" y="6819305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Более мягкая политика в национальном вопросе.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3107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Арест и устранение Берии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00826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В июне 1953 года Берия был арестован. Его расстреляли в декабре 1953 года. Операция показала важность альянсов и военной поддержки.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535341" y="4144685"/>
            <a:ext cx="30480" cy="3041809"/>
          </a:xfrm>
          <a:prstGeom prst="roundRect">
            <a:avLst>
              <a:gd name="adj" fmla="val 111628"/>
            </a:avLst>
          </a:prstGeom>
          <a:solidFill>
            <a:srgbClr val="CBC5B8"/>
          </a:solidFill>
        </p:spPr>
      </p:sp>
      <p:sp>
        <p:nvSpPr>
          <p:cNvPr id="6" name="Shape 3"/>
          <p:cNvSpPr/>
          <p:nvPr/>
        </p:nvSpPr>
        <p:spPr>
          <a:xfrm>
            <a:off x="6760012" y="4384596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</p:spPr>
      </p:sp>
      <p:sp>
        <p:nvSpPr>
          <p:cNvPr id="7" name="Shape 4"/>
          <p:cNvSpPr/>
          <p:nvPr/>
        </p:nvSpPr>
        <p:spPr>
          <a:xfrm>
            <a:off x="6280190" y="41446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sp>
        <p:nvSpPr>
          <p:cNvPr id="8" name="Text 5"/>
          <p:cNvSpPr/>
          <p:nvPr/>
        </p:nvSpPr>
        <p:spPr>
          <a:xfrm>
            <a:off x="6365260" y="4187190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669411" y="422255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Июнь 1953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669411" y="4712970"/>
            <a:ext cx="616719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Заговор против Берии. Арест на заседании Президиума ЦК.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760012" y="613231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</p:spPr>
      </p:sp>
      <p:sp>
        <p:nvSpPr>
          <p:cNvPr id="12" name="Shape 9"/>
          <p:cNvSpPr/>
          <p:nvPr/>
        </p:nvSpPr>
        <p:spPr>
          <a:xfrm>
            <a:off x="6280190" y="589240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sp>
        <p:nvSpPr>
          <p:cNvPr id="13" name="Text 10"/>
          <p:cNvSpPr/>
          <p:nvPr/>
        </p:nvSpPr>
        <p:spPr>
          <a:xfrm>
            <a:off x="6365260" y="5934908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669411" y="597027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Декабрь 1953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69411" y="6460688"/>
            <a:ext cx="616719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Берия осуждён и расстрелян. Обвинения: заговор, злоупотребление властью.</a:t>
            </a:r>
            <a:endParaRPr lang="en-US" sz="1750" dirty="0"/>
          </a:p>
        </p:txBody>
      </p:sp>
      <p:sp>
        <p:nvSpPr>
          <p:cNvPr id="16" name="Rectangles 15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8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1647" y="621983"/>
            <a:ext cx="7560707" cy="2120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Конфликт между Маленковым и другими членами руководства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1647" y="3081814"/>
            <a:ext cx="7560707" cy="723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Маленков усилил позиции после устранения Берии. Его подходы вызвали разногласия с консервативной частью элиты.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1647" y="4060150"/>
            <a:ext cx="3667363" cy="2018467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6" name="Text 3"/>
          <p:cNvSpPr/>
          <p:nvPr/>
        </p:nvSpPr>
        <p:spPr>
          <a:xfrm>
            <a:off x="1017746" y="4286250"/>
            <a:ext cx="3215164" cy="7067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Приоритеты Маленкова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17746" y="5128617"/>
            <a:ext cx="3215164" cy="723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Развитие лёгкой и пищевой промышленности.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109" y="4060150"/>
            <a:ext cx="3667363" cy="2018467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9" name="Text 6"/>
          <p:cNvSpPr/>
          <p:nvPr/>
        </p:nvSpPr>
        <p:spPr>
          <a:xfrm>
            <a:off x="4911209" y="4286250"/>
            <a:ext cx="3169801" cy="3533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Смягчение политики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1209" y="4775240"/>
            <a:ext cx="3215164" cy="723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Снижение репрессий и налогов для крестьян.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1647" y="6304717"/>
            <a:ext cx="7560707" cy="1303139"/>
          </a:xfrm>
          <a:prstGeom prst="roundRect">
            <a:avLst>
              <a:gd name="adj" fmla="val 2604"/>
            </a:avLst>
          </a:prstGeom>
          <a:solidFill>
            <a:srgbClr val="E5DFD2"/>
          </a:solidFill>
        </p:spPr>
      </p:sp>
      <p:sp>
        <p:nvSpPr>
          <p:cNvPr id="12" name="Text 9"/>
          <p:cNvSpPr/>
          <p:nvPr/>
        </p:nvSpPr>
        <p:spPr>
          <a:xfrm>
            <a:off x="1017746" y="6530816"/>
            <a:ext cx="2827377" cy="3533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Разногласия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17746" y="7019806"/>
            <a:ext cx="7108508" cy="3619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Консерваторы считали, что он подрывает сталинскую модель.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5223"/>
            <a:ext cx="130428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Появление фракций и раскол в партийном руководстве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0641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Внутри партии формировались группировки. Это создало нестабильную систему, где никто не мог доминировать.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324463"/>
            <a:ext cx="4158615" cy="257020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6178153"/>
            <a:ext cx="313527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Сторонники Сталина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68572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Молотов, Каганович, Ворошилов.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324463"/>
            <a:ext cx="4158615" cy="257020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617815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Реформисты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6668572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Окружение Маленкова.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324463"/>
            <a:ext cx="4158615" cy="257020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617815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Армейская элита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6668572"/>
            <a:ext cx="415861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Во главе с Жуковым, «силовой арбитр».</a:t>
            </a:r>
            <a:endParaRPr lang="en-US" sz="1750" dirty="0"/>
          </a:p>
        </p:txBody>
      </p:sp>
      <p:sp>
        <p:nvSpPr>
          <p:cNvPr id="13" name="Rectangles 12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51816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Заключение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00757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Борьба за власть после Сталина показала шаткость советского руководства. Власть оставалась предметом борьбы. Ключевые факторы: лояльность, контроль над силовиками, решительность.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0817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sp>
        <p:nvSpPr>
          <p:cNvPr id="6" name="Text 3"/>
          <p:cNvSpPr/>
          <p:nvPr/>
        </p:nvSpPr>
        <p:spPr>
          <a:xfrm>
            <a:off x="878860" y="6124218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30906" y="615957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Года борьбы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30906" y="6649998"/>
            <a:ext cx="564261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Интенсивная борьба за власть.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57003" y="60817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sp>
        <p:nvSpPr>
          <p:cNvPr id="10" name="Text 7"/>
          <p:cNvSpPr/>
          <p:nvPr/>
        </p:nvSpPr>
        <p:spPr>
          <a:xfrm>
            <a:off x="7542074" y="6124218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8194119" y="6159579"/>
            <a:ext cx="287250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Ключевых фактора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194119" y="6649998"/>
            <a:ext cx="564261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Лояльность, контроль, решительность.</a:t>
            </a:r>
            <a:endParaRPr lang="en-US" sz="1750" dirty="0"/>
          </a:p>
        </p:txBody>
      </p:sp>
      <p:sp>
        <p:nvSpPr>
          <p:cNvPr id="13" name="Rectangles 12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71904" y="0"/>
            <a:ext cx="6158496" cy="8229600"/>
          </a:xfrm>
          <a:prstGeom prst="rect">
            <a:avLst/>
          </a:prstGeom>
        </p:spPr>
      </p:pic>
      <p:sp>
        <p:nvSpPr>
          <p:cNvPr id="14" name="Shape 2"/>
          <p:cNvSpPr/>
          <p:nvPr/>
        </p:nvSpPr>
        <p:spPr>
          <a:xfrm>
            <a:off x="4280243" y="3272654"/>
            <a:ext cx="3667363" cy="2047268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15" name="Shape 2"/>
          <p:cNvSpPr/>
          <p:nvPr/>
        </p:nvSpPr>
        <p:spPr>
          <a:xfrm>
            <a:off x="409623" y="3301455"/>
            <a:ext cx="3667363" cy="2018467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16" name="Shape 2"/>
          <p:cNvSpPr/>
          <p:nvPr/>
        </p:nvSpPr>
        <p:spPr>
          <a:xfrm>
            <a:off x="427189" y="5547673"/>
            <a:ext cx="7500143" cy="2018467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17" name="Text 0"/>
          <p:cNvSpPr/>
          <p:nvPr/>
        </p:nvSpPr>
        <p:spPr>
          <a:xfrm>
            <a:off x="530171" y="534603"/>
            <a:ext cx="7500143" cy="15926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000" b="1" dirty="0">
                <a:solidFill>
                  <a:srgbClr val="282824"/>
                </a:solidFill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Хрущев Никита Сергеевич на </a:t>
            </a:r>
            <a:endParaRPr lang="ru-RU" sz="4000" b="1" dirty="0">
              <a:solidFill>
                <a:srgbClr val="282824"/>
              </a:solidFill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pPr marL="0" indent="0" algn="l">
              <a:lnSpc>
                <a:spcPts val="5550"/>
              </a:lnSpc>
              <a:buNone/>
            </a:pPr>
            <a:r>
              <a:rPr lang="ru-RU" sz="4000" b="1" dirty="0">
                <a:solidFill>
                  <a:srgbClr val="282824"/>
                </a:solidFill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момент смерти Сталина</a:t>
            </a:r>
            <a:endParaRPr lang="en-US" sz="4000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9464" y="2170028"/>
            <a:ext cx="7315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Поскольку после смерти Сталина Маленков и Берия занимали более сильные позиции, чем Хрущёв, мало кто ожидал, что власть в итоге достанется именно ему.</a:t>
            </a:r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483443" y="3387047"/>
            <a:ext cx="31851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Происхождение и имидж: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Крестьянин-шахтёр, «выдвиженец» Сталина. Энергичный, импульсивный, «простой».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12880" y="3387046"/>
            <a:ext cx="32737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Ключевая должность на март 1953 г.: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Секретарь ЦК КПСС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(контролировал партаппарат и кадровые назначения).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73999" y="5674923"/>
            <a:ext cx="70556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Слабость: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Не имел высших </a:t>
            </a:r>
            <a:r>
              <a:rPr lang="ru-RU" b="0" i="1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государственных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постов. Уступал в формальном статусе: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Маленков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(Глава правительства),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Берия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(Контроль над МВД/КГБ).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" y="0"/>
            <a:ext cx="5960533" cy="8229600"/>
          </a:xfrm>
          <a:prstGeom prst="rect">
            <a:avLst/>
          </a:prstGeom>
        </p:spPr>
      </p:pic>
      <p:sp>
        <p:nvSpPr>
          <p:cNvPr id="4" name="Shape 2"/>
          <p:cNvSpPr/>
          <p:nvPr/>
        </p:nvSpPr>
        <p:spPr>
          <a:xfrm>
            <a:off x="6604000" y="1156702"/>
            <a:ext cx="7500143" cy="1868096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5" name="Shape 2"/>
          <p:cNvSpPr/>
          <p:nvPr/>
        </p:nvSpPr>
        <p:spPr>
          <a:xfrm>
            <a:off x="6604002" y="3338338"/>
            <a:ext cx="7500143" cy="2018467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6" name="Shape 2"/>
          <p:cNvSpPr/>
          <p:nvPr/>
        </p:nvSpPr>
        <p:spPr>
          <a:xfrm>
            <a:off x="6604001" y="5663851"/>
            <a:ext cx="7500143" cy="1868096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7" name="Овал 6"/>
          <p:cNvSpPr/>
          <p:nvPr/>
        </p:nvSpPr>
        <p:spPr>
          <a:xfrm>
            <a:off x="13767955" y="940457"/>
            <a:ext cx="620889" cy="587023"/>
          </a:xfrm>
          <a:prstGeom prst="ellipse">
            <a:avLst/>
          </a:prstGeom>
          <a:solidFill>
            <a:srgbClr val="E5DFD2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802711" y="1427271"/>
            <a:ext cx="65789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Угроза Берии: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 Контроль над МВД/КГБ и армией.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 Попытки реформ (амнистия, критика репрессий) —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испугали партноменклатуру.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02711" y="3528493"/>
            <a:ext cx="69652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Хрущёв — Архитектор Заговора: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Инициатор: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Осознал Берию как главную угрозу </a:t>
            </a:r>
            <a:r>
              <a:rPr lang="ru-RU" b="0" i="1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первым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Тактик: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Убедил Президиум ЦК (Маленкова, Ворошилова, Булганина и др.) в опасности Берии.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Организатор: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Лично спланировал арест на заседании 26 июня 1953 г.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02711" y="5890303"/>
            <a:ext cx="6965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Итог Хрущёва: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 Берия объявлен "врагом народа" (расстрелян в декабре 1953 г.).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Ликвидация главного соперника.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Резкий рост авторитета Хрущёва в партии.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11" name="Овал 10"/>
          <p:cNvSpPr/>
          <p:nvPr/>
        </p:nvSpPr>
        <p:spPr>
          <a:xfrm>
            <a:off x="13785942" y="3116006"/>
            <a:ext cx="620889" cy="587023"/>
          </a:xfrm>
          <a:prstGeom prst="ellipse">
            <a:avLst/>
          </a:prstGeom>
          <a:solidFill>
            <a:srgbClr val="E5DFD2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13793700" y="5441518"/>
            <a:ext cx="620889" cy="587023"/>
          </a:xfrm>
          <a:prstGeom prst="ellipse">
            <a:avLst/>
          </a:prstGeom>
          <a:solidFill>
            <a:srgbClr val="E5DFD2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13866177" y="836664"/>
            <a:ext cx="3757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/>
              <a:t>1</a:t>
            </a:r>
            <a:endParaRPr lang="ru-RU" sz="4400" dirty="0"/>
          </a:p>
        </p:txBody>
      </p:sp>
      <p:sp>
        <p:nvSpPr>
          <p:cNvPr id="14" name="TextBox 13"/>
          <p:cNvSpPr txBox="1"/>
          <p:nvPr/>
        </p:nvSpPr>
        <p:spPr>
          <a:xfrm>
            <a:off x="13890506" y="2984954"/>
            <a:ext cx="3757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/>
              <a:t>2</a:t>
            </a:r>
            <a:endParaRPr lang="ru-RU" sz="4400" dirty="0"/>
          </a:p>
        </p:txBody>
      </p:sp>
      <p:sp>
        <p:nvSpPr>
          <p:cNvPr id="15" name="TextBox 14"/>
          <p:cNvSpPr txBox="1"/>
          <p:nvPr/>
        </p:nvSpPr>
        <p:spPr>
          <a:xfrm>
            <a:off x="13883581" y="5350308"/>
            <a:ext cx="3757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/>
              <a:t>3</a:t>
            </a:r>
            <a:endParaRPr lang="ru-RU" sz="4400" dirty="0"/>
          </a:p>
        </p:txBody>
      </p:sp>
      <p:sp>
        <p:nvSpPr>
          <p:cNvPr id="16" name="TextBox 15"/>
          <p:cNvSpPr txBox="1"/>
          <p:nvPr/>
        </p:nvSpPr>
        <p:spPr>
          <a:xfrm>
            <a:off x="6605500" y="223808"/>
            <a:ext cx="5960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Хрущёв и Арест Берии</a:t>
            </a:r>
            <a:endParaRPr lang="ru-RU" sz="4000" b="1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sz="4000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" name="Rectangles 1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4496</Words>
  <Application>WPS Presentation</Application>
  <PresentationFormat>Произвольный</PresentationFormat>
  <Paragraphs>158</Paragraphs>
  <Slides>12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0" baseType="lpstr">
      <vt:lpstr>Arial</vt:lpstr>
      <vt:lpstr>SimSun</vt:lpstr>
      <vt:lpstr>Wingdings</vt:lpstr>
      <vt:lpstr>Lato Bold</vt:lpstr>
      <vt:lpstr>苹方-简</vt:lpstr>
      <vt:lpstr>Lato Bold</vt:lpstr>
      <vt:lpstr>Lato Bold</vt:lpstr>
      <vt:lpstr>Lato</vt:lpstr>
      <vt:lpstr>Lato</vt:lpstr>
      <vt:lpstr>Lato</vt:lpstr>
      <vt:lpstr>Arial Rounded MT Bold</vt:lpstr>
      <vt:lpstr>Calibri</vt:lpstr>
      <vt:lpstr>Helvetica Neue</vt:lpstr>
      <vt:lpstr>Microsoft YaHei</vt:lpstr>
      <vt:lpstr>汉仪旗黑</vt:lpstr>
      <vt:lpstr>Arial Unicode MS</vt:lpstr>
      <vt:lpstr>宋体-简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karim</cp:lastModifiedBy>
  <cp:revision>8</cp:revision>
  <dcterms:created xsi:type="dcterms:W3CDTF">2025-06-04T17:18:04Z</dcterms:created>
  <dcterms:modified xsi:type="dcterms:W3CDTF">2025-06-04T17:18:04Z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7CDCA01EA1DF2EAB71013F6805CA5F35_42</vt:lpwstr>
  </property>
  <property fmtid="{D5CDD505-2E9C-101B-9397-08002B2CF9AE}" pid="3" name="KSOProductBuildVer">
    <vt:lpwstr>1033-6.10.2.8397</vt:lpwstr>
  </property>
</Properties>
</file>